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3" r:id="rId5"/>
    <p:sldId id="259" r:id="rId6"/>
    <p:sldId id="260" r:id="rId7"/>
    <p:sldId id="274" r:id="rId8"/>
    <p:sldId id="265" r:id="rId9"/>
    <p:sldId id="267" r:id="rId10"/>
    <p:sldId id="268" r:id="rId11"/>
    <p:sldId id="269" r:id="rId12"/>
    <p:sldId id="271" r:id="rId13"/>
    <p:sldId id="272" r:id="rId14"/>
    <p:sldId id="276" r:id="rId15"/>
    <p:sldId id="26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CD991-5BB2-4F2B-94E4-9A5E8B9B446A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58D84-F54D-4AF9-891B-AB5FCD950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6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58D84-F54D-4AF9-891B-AB5FCD9503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53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58D84-F54D-4AF9-891B-AB5FCD9503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60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58D84-F54D-4AF9-891B-AB5FCD9503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21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58D84-F54D-4AF9-891B-AB5FCD9503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0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58D84-F54D-4AF9-891B-AB5FCD9503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581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58D84-F54D-4AF9-891B-AB5FCD9503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37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58D84-F54D-4AF9-891B-AB5FCD9503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30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58D84-F54D-4AF9-891B-AB5FCD9503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36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58D84-F54D-4AF9-891B-AB5FCD9503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5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58D84-F54D-4AF9-891B-AB5FCD9503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26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58D84-F54D-4AF9-891B-AB5FCD9503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90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58D84-F54D-4AF9-891B-AB5FCD9503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64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58D84-F54D-4AF9-891B-AB5FCD9503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26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58D84-F54D-4AF9-891B-AB5FCD9503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73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Scenario 01: Nitrobody Distillation Associated </a:t>
            </a:r>
            <a:r>
              <a:rPr lang="en-US" sz="4000" dirty="0"/>
              <a:t>Human Error (HE) Analysis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Group 02 ( </a:t>
            </a:r>
            <a:r>
              <a:rPr lang="en-US" dirty="0" err="1" smtClean="0"/>
              <a:t>Hafizie</a:t>
            </a:r>
            <a:r>
              <a:rPr lang="en-US" dirty="0" smtClean="0"/>
              <a:t>, Aileen, Kushani, </a:t>
            </a:r>
            <a:r>
              <a:rPr lang="en-US" dirty="0" err="1" smtClean="0"/>
              <a:t>Uthusiyya</a:t>
            </a:r>
            <a:r>
              <a:rPr lang="en-US" dirty="0" smtClean="0"/>
              <a:t>, </a:t>
            </a:r>
            <a:r>
              <a:rPr lang="en-US" smtClean="0"/>
              <a:t>Nasir, Maryam</a:t>
            </a:r>
            <a:r>
              <a:rPr lang="en-US" dirty="0" smtClean="0"/>
              <a:t>, </a:t>
            </a:r>
            <a:r>
              <a:rPr lang="en-US" dirty="0" err="1" smtClean="0"/>
              <a:t>Ghanim</a:t>
            </a:r>
            <a:r>
              <a:rPr lang="en-US" dirty="0" smtClean="0"/>
              <a:t>, Khalid,  Faisal, </a:t>
            </a:r>
            <a:r>
              <a:rPr lang="en-US" dirty="0" err="1" smtClean="0"/>
              <a:t>Hamad,etc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4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270456"/>
            <a:ext cx="8770571" cy="226668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Human Errors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700" b="1" dirty="0" smtClean="0">
                <a:solidFill>
                  <a:schemeClr val="tx1"/>
                </a:solidFill>
              </a:rPr>
              <a:t>Human errors are due to poor decision making</a:t>
            </a:r>
            <a:br>
              <a:rPr lang="en-US" sz="27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The result of the human errors in this scenario is the potential  fire &amp; explosion 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699" y="2240924"/>
            <a:ext cx="8770571" cy="414519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Human error 01:  </a:t>
            </a:r>
            <a:r>
              <a:rPr lang="en-US" b="1" dirty="0" smtClean="0">
                <a:solidFill>
                  <a:schemeClr val="tx1"/>
                </a:solidFill>
              </a:rPr>
              <a:t>Water was not been added with an anti corrosive additive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Human error 02: </a:t>
            </a:r>
            <a:r>
              <a:rPr lang="en-US" b="1" dirty="0" smtClean="0">
                <a:solidFill>
                  <a:schemeClr val="tx1"/>
                </a:solidFill>
              </a:rPr>
              <a:t>The welding quality was to up to the standard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Human error 03:  </a:t>
            </a:r>
            <a:r>
              <a:rPr lang="en-US" b="1" dirty="0" smtClean="0">
                <a:solidFill>
                  <a:schemeClr val="tx1"/>
                </a:solidFill>
              </a:rPr>
              <a:t>No buffer zone (design error)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Human error 04 </a:t>
            </a:r>
            <a:r>
              <a:rPr lang="en-US" b="1" dirty="0" smtClean="0">
                <a:solidFill>
                  <a:schemeClr val="tx1"/>
                </a:solidFill>
              </a:rPr>
              <a:t>: Not having a certified and a skilled  welder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Human error 05: </a:t>
            </a:r>
            <a:r>
              <a:rPr lang="en-US" b="1" dirty="0" smtClean="0">
                <a:solidFill>
                  <a:schemeClr val="tx1"/>
                </a:solidFill>
              </a:rPr>
              <a:t>Lack of periodic monitoring and evaluation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Human error 06: </a:t>
            </a:r>
            <a:r>
              <a:rPr lang="en-US" b="1" dirty="0" smtClean="0">
                <a:solidFill>
                  <a:schemeClr val="tx1"/>
                </a:solidFill>
              </a:rPr>
              <a:t>No reviewing/developing of appropriate SOPs for the new process change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Human error </a:t>
            </a:r>
            <a:r>
              <a:rPr lang="en-US" b="1" dirty="0" smtClean="0">
                <a:solidFill>
                  <a:srgbClr val="FF0000"/>
                </a:solidFill>
              </a:rPr>
              <a:t>07: </a:t>
            </a:r>
            <a:r>
              <a:rPr lang="en-US" b="1" dirty="0" smtClean="0">
                <a:solidFill>
                  <a:schemeClr val="tx1"/>
                </a:solidFill>
              </a:rPr>
              <a:t>Lack of implementation of a automatic process control system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Human error 08: </a:t>
            </a:r>
            <a:r>
              <a:rPr lang="en-US" b="1" dirty="0" smtClean="0">
                <a:solidFill>
                  <a:schemeClr val="tx1"/>
                </a:solidFill>
              </a:rPr>
              <a:t>No proper literature search in doing the relevant hazard assessment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Human error 09: </a:t>
            </a:r>
            <a:r>
              <a:rPr lang="en-US" b="1" dirty="0" smtClean="0">
                <a:solidFill>
                  <a:schemeClr val="tx1"/>
                </a:solidFill>
              </a:rPr>
              <a:t>No proper literature search in doing the relevant vulnerability assessment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Human error 10: </a:t>
            </a:r>
            <a:r>
              <a:rPr lang="en-US" b="1" dirty="0" smtClean="0">
                <a:solidFill>
                  <a:schemeClr val="tx1"/>
                </a:solidFill>
              </a:rPr>
              <a:t>No proper risk assessment of the  process B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Human error 11: </a:t>
            </a:r>
            <a:r>
              <a:rPr lang="en-US" b="1" dirty="0" smtClean="0">
                <a:solidFill>
                  <a:schemeClr val="tx1"/>
                </a:solidFill>
              </a:rPr>
              <a:t>No mitigatory measures/strategies implemented to based on scenarios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7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 they have a document on the Management of Change (</a:t>
            </a:r>
            <a:r>
              <a:rPr lang="en-US" dirty="0" err="1" smtClean="0"/>
              <a:t>MoC</a:t>
            </a:r>
            <a:r>
              <a:rPr lang="en-US" dirty="0" smtClean="0"/>
              <a:t>)?</a:t>
            </a:r>
          </a:p>
          <a:p>
            <a:pPr marL="0" indent="0">
              <a:buNone/>
            </a:pPr>
            <a:r>
              <a:rPr lang="en-US" dirty="0"/>
              <a:t>J</a:t>
            </a:r>
            <a:r>
              <a:rPr lang="en-US" dirty="0" smtClean="0"/>
              <a:t>ustification for the change</a:t>
            </a:r>
          </a:p>
          <a:p>
            <a:pPr marL="0" indent="0">
              <a:buNone/>
            </a:pPr>
            <a:r>
              <a:rPr lang="en-US" dirty="0" smtClean="0"/>
              <a:t>What is the hazard classification?</a:t>
            </a:r>
          </a:p>
          <a:p>
            <a:pPr marL="0" indent="0">
              <a:buNone/>
            </a:pPr>
            <a:r>
              <a:rPr lang="en-US" dirty="0" smtClean="0"/>
              <a:t>Waste aspects and its management aspects</a:t>
            </a:r>
          </a:p>
          <a:p>
            <a:pPr marL="0" indent="0">
              <a:buNone/>
            </a:pPr>
            <a:r>
              <a:rPr lang="en-US" dirty="0" smtClean="0"/>
              <a:t>Whether the quality check of the pipe line had been done?</a:t>
            </a:r>
          </a:p>
          <a:p>
            <a:pPr marL="0" indent="0">
              <a:buNone/>
            </a:pPr>
            <a:r>
              <a:rPr lang="en-US" dirty="0" smtClean="0"/>
              <a:t>What kind of PPE( Personal Protective Equipment) are there?</a:t>
            </a:r>
          </a:p>
          <a:p>
            <a:pPr marL="0" indent="0">
              <a:buNone/>
            </a:pPr>
            <a:r>
              <a:rPr lang="en-US" dirty="0" smtClean="0"/>
              <a:t>The reason for coming up with this chance </a:t>
            </a:r>
          </a:p>
          <a:p>
            <a:pPr marL="0" indent="0">
              <a:buNone/>
            </a:pPr>
            <a:r>
              <a:rPr lang="en-US" dirty="0" smtClean="0"/>
              <a:t>Communication strategy implanted in communication the information between the management and the subordinates/process workers</a:t>
            </a:r>
          </a:p>
          <a:p>
            <a:pPr marL="0" indent="0">
              <a:buNone/>
            </a:pPr>
            <a:r>
              <a:rPr lang="en-US" dirty="0" smtClean="0"/>
              <a:t>What is the monitoring and evaluation process you have?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68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966379" cy="156071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Game Theory: Factors influencing for better decision making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-Competitive game theory-</a:t>
            </a:r>
            <a:r>
              <a:rPr lang="en-US" dirty="0" smtClean="0">
                <a:solidFill>
                  <a:schemeClr val="tx1"/>
                </a:solidFill>
              </a:rPr>
              <a:t>Nash </a:t>
            </a:r>
            <a:r>
              <a:rPr lang="en-US" dirty="0" smtClean="0"/>
              <a:t>equilibrium. </a:t>
            </a:r>
            <a:r>
              <a:rPr lang="en-US" b="1" dirty="0" smtClean="0">
                <a:solidFill>
                  <a:schemeClr val="tx1"/>
                </a:solidFill>
              </a:rPr>
              <a:t>In a competitive situation game theory will tell you how to be smart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</a:t>
            </a:r>
            <a:r>
              <a:rPr lang="en-US" b="1" dirty="0" err="1" smtClean="0">
                <a:solidFill>
                  <a:schemeClr val="tx1"/>
                </a:solidFill>
              </a:rPr>
              <a:t>E.g</a:t>
            </a:r>
            <a:r>
              <a:rPr lang="en-US" b="1" dirty="0" smtClean="0">
                <a:solidFill>
                  <a:schemeClr val="tx1"/>
                </a:solidFill>
              </a:rPr>
              <a:t>  Cost effective change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- </a:t>
            </a:r>
            <a:r>
              <a:rPr lang="en-US" b="1" dirty="0" smtClean="0">
                <a:solidFill>
                  <a:srgbClr val="00B050"/>
                </a:solidFill>
              </a:rPr>
              <a:t>Corporate game theory</a:t>
            </a:r>
            <a:r>
              <a:rPr lang="en-US" dirty="0" smtClean="0"/>
              <a:t>-Shapley value(marginal contribution, zero value contribution, dummy players). In a corporate situation, </a:t>
            </a:r>
            <a:r>
              <a:rPr lang="en-US" b="1" dirty="0" smtClean="0"/>
              <a:t>the game theory will tell you how to be fair.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     </a:t>
            </a:r>
            <a:r>
              <a:rPr lang="en-US" b="1" dirty="0" err="1" smtClean="0">
                <a:solidFill>
                  <a:schemeClr val="tx1"/>
                </a:solidFill>
              </a:rPr>
              <a:t>E.g</a:t>
            </a:r>
            <a:r>
              <a:rPr lang="en-US" b="1" dirty="0" smtClean="0">
                <a:solidFill>
                  <a:schemeClr val="tx1"/>
                </a:solidFill>
              </a:rPr>
              <a:t> In this scenario it is difficult to find any grounds for this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7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error analysis according to the Shell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Software </a:t>
            </a:r>
            <a:r>
              <a:rPr lang="en-US" sz="2400" b="1" dirty="0">
                <a:solidFill>
                  <a:srgbClr val="00B050"/>
                </a:solidFill>
              </a:rPr>
              <a:t>( Yes</a:t>
            </a:r>
            <a:r>
              <a:rPr lang="en-US" sz="2400" b="1" dirty="0" smtClean="0">
                <a:solidFill>
                  <a:srgbClr val="00B050"/>
                </a:solidFill>
              </a:rPr>
              <a:t>)-  SOPs</a:t>
            </a:r>
            <a:endParaRPr lang="en-US" sz="2400" b="1" dirty="0">
              <a:solidFill>
                <a:srgbClr val="00B050"/>
              </a:solidFill>
            </a:endParaRPr>
          </a:p>
          <a:p>
            <a:r>
              <a:rPr lang="en-US" sz="2400" dirty="0" smtClean="0"/>
              <a:t>Hardware </a:t>
            </a:r>
            <a:r>
              <a:rPr lang="en-US" sz="2400" b="1" dirty="0">
                <a:solidFill>
                  <a:srgbClr val="00B050"/>
                </a:solidFill>
              </a:rPr>
              <a:t>( Yes</a:t>
            </a:r>
            <a:r>
              <a:rPr lang="en-US" sz="2400" b="1" dirty="0" smtClean="0">
                <a:solidFill>
                  <a:srgbClr val="00B050"/>
                </a:solidFill>
              </a:rPr>
              <a:t>)- Quality of the welding process and material, design, control, operating system (</a:t>
            </a:r>
            <a:r>
              <a:rPr lang="en-US" sz="2400" b="1" dirty="0" err="1" smtClean="0">
                <a:solidFill>
                  <a:srgbClr val="00B050"/>
                </a:solidFill>
              </a:rPr>
              <a:t>e.g</a:t>
            </a:r>
            <a:r>
              <a:rPr lang="en-US" sz="2400" b="1" dirty="0" smtClean="0">
                <a:solidFill>
                  <a:srgbClr val="00B050"/>
                </a:solidFill>
              </a:rPr>
              <a:t> parameters)</a:t>
            </a:r>
            <a:endParaRPr lang="en-US" sz="2400" b="1" dirty="0">
              <a:solidFill>
                <a:srgbClr val="00B050"/>
              </a:solidFill>
            </a:endParaRPr>
          </a:p>
          <a:p>
            <a:r>
              <a:rPr lang="en-US" sz="2400" dirty="0" smtClean="0"/>
              <a:t>Environment (working) </a:t>
            </a:r>
            <a:r>
              <a:rPr lang="en-US" sz="2400" b="1" dirty="0">
                <a:solidFill>
                  <a:srgbClr val="00B050"/>
                </a:solidFill>
              </a:rPr>
              <a:t>( </a:t>
            </a:r>
            <a:r>
              <a:rPr lang="en-US" sz="2400" b="1" dirty="0" smtClean="0">
                <a:solidFill>
                  <a:srgbClr val="00B050"/>
                </a:solidFill>
              </a:rPr>
              <a:t>Yes)- Impact to the surrounding building, buffer zone</a:t>
            </a:r>
          </a:p>
          <a:p>
            <a:r>
              <a:rPr lang="en-US" sz="2400" dirty="0" err="1" smtClean="0"/>
              <a:t>Liveware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( Yes)-Communication gaps</a:t>
            </a:r>
          </a:p>
        </p:txBody>
      </p:sp>
    </p:spTree>
    <p:extLst>
      <p:ext uri="{BB962C8B-B14F-4D97-AF65-F5344CB8AC3E}">
        <p14:creationId xmlns:p14="http://schemas.microsoft.com/office/powerpoint/2010/main" val="28514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How to minimize </a:t>
            </a:r>
            <a:r>
              <a:rPr lang="en-US" sz="3600" b="1" dirty="0"/>
              <a:t>H</a:t>
            </a:r>
            <a:r>
              <a:rPr lang="en-US" sz="3600" b="1" dirty="0" smtClean="0"/>
              <a:t>uman Errors?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Use of a good quality material (pipe and welding)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Having a certified and skilled welder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Proper and systematic inspection, monitoring and evaluation to overcome the mentioned human errors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Risk assessment and implementation of scenario based strategies should be compulsory  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7347" y="2967335"/>
            <a:ext cx="2117311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</a:t>
            </a:r>
          </a:p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627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1967"/>
            <a:ext cx="8770571" cy="187005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Scenario: Nitrobody Distillation Associated Human </a:t>
            </a:r>
            <a:r>
              <a:rPr lang="en-US" sz="3600" b="1" dirty="0"/>
              <a:t>E</a:t>
            </a:r>
            <a:r>
              <a:rPr lang="en-US" sz="3600" b="1" dirty="0" smtClean="0"/>
              <a:t>rror (HE) Analysis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70975"/>
            <a:ext cx="8770571" cy="3651504"/>
          </a:xfrm>
        </p:spPr>
        <p:txBody>
          <a:bodyPr/>
          <a:lstStyle/>
          <a:p>
            <a:r>
              <a:rPr lang="en-US" sz="2400" b="1" dirty="0" smtClean="0"/>
              <a:t>Safety concern: Toxic chemical ( Nitrobody) creates health hazards (eye irritation,  if swallows caused damages to organs, </a:t>
            </a:r>
            <a:r>
              <a:rPr lang="en-US" sz="2400" b="1" dirty="0" err="1" smtClean="0"/>
              <a:t>etc</a:t>
            </a:r>
            <a:r>
              <a:rPr lang="en-US" sz="2400" b="1" dirty="0" smtClean="0"/>
              <a:t> )</a:t>
            </a:r>
            <a:r>
              <a:rPr lang="en-US" sz="2400" b="1" dirty="0" smtClean="0">
                <a:solidFill>
                  <a:srgbClr val="FF0000"/>
                </a:solidFill>
              </a:rPr>
              <a:t>and explosion </a:t>
            </a:r>
          </a:p>
          <a:p>
            <a:pPr marL="0" indent="0">
              <a:buNone/>
            </a:pPr>
            <a:r>
              <a:rPr lang="en-US" sz="2400" dirty="0" smtClean="0"/>
              <a:t>Table 01: Comparison of  process A and  B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292818"/>
              </p:ext>
            </p:extLst>
          </p:nvPr>
        </p:nvGraphicFramePr>
        <p:xfrm>
          <a:off x="2933700" y="3687650"/>
          <a:ext cx="877057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5286"/>
                <a:gridCol w="43852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Process 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Process B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Less</a:t>
                      </a:r>
                      <a:r>
                        <a:rPr lang="en-US" sz="2000" baseline="0" dirty="0" smtClean="0"/>
                        <a:t> capacity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High</a:t>
                      </a:r>
                      <a:r>
                        <a:rPr lang="en-US" sz="2000" baseline="0" dirty="0" smtClean="0"/>
                        <a:t> capacity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Different</a:t>
                      </a:r>
                      <a:r>
                        <a:rPr lang="en-US" sz="2000" baseline="0" dirty="0" smtClean="0"/>
                        <a:t> heating systems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Different heating systems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270456"/>
            <a:ext cx="8770571" cy="226668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Human Errors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700" b="1" dirty="0" smtClean="0">
                <a:solidFill>
                  <a:schemeClr val="tx1"/>
                </a:solidFill>
              </a:rPr>
              <a:t>Human errors are due to poor decision making</a:t>
            </a:r>
            <a:br>
              <a:rPr lang="en-US" sz="27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The result of the human errors in this scenario is the potential  fire &amp; explosion 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699" y="2734614"/>
            <a:ext cx="8770571" cy="36515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Human error 01: </a:t>
            </a:r>
            <a:r>
              <a:rPr lang="en-US" b="1" dirty="0" smtClean="0">
                <a:solidFill>
                  <a:schemeClr val="tx1"/>
                </a:solidFill>
              </a:rPr>
              <a:t>Not knowing the capacity of the second distillation column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Human error 02: </a:t>
            </a:r>
            <a:r>
              <a:rPr lang="en-US" b="1" dirty="0" smtClean="0">
                <a:solidFill>
                  <a:schemeClr val="tx1"/>
                </a:solidFill>
              </a:rPr>
              <a:t>Not  having a systematic training  for the relevant people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Human error 03: </a:t>
            </a:r>
            <a:r>
              <a:rPr lang="en-US" b="1" dirty="0" smtClean="0">
                <a:solidFill>
                  <a:schemeClr val="tx1"/>
                </a:solidFill>
              </a:rPr>
              <a:t>No reviewing/developing of appropriate SOPs for the new process change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Human error </a:t>
            </a:r>
            <a:r>
              <a:rPr lang="en-US" b="1" dirty="0" smtClean="0">
                <a:solidFill>
                  <a:srgbClr val="FF0000"/>
                </a:solidFill>
              </a:rPr>
              <a:t>04: </a:t>
            </a:r>
            <a:r>
              <a:rPr lang="en-US" b="1" dirty="0" smtClean="0">
                <a:solidFill>
                  <a:schemeClr val="tx1"/>
                </a:solidFill>
              </a:rPr>
              <a:t>Lack of implementation of a automatic process control system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Human error 05: </a:t>
            </a:r>
            <a:r>
              <a:rPr lang="en-US" b="1" dirty="0" smtClean="0">
                <a:solidFill>
                  <a:schemeClr val="tx1"/>
                </a:solidFill>
              </a:rPr>
              <a:t>No proper literature search in doing the relevant hazard assessment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Human error 06: </a:t>
            </a:r>
            <a:r>
              <a:rPr lang="en-US" b="1" dirty="0" smtClean="0">
                <a:solidFill>
                  <a:schemeClr val="tx1"/>
                </a:solidFill>
              </a:rPr>
              <a:t>No proper literature search in doing the relevant vulnerability assessment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Human error 07: </a:t>
            </a:r>
            <a:r>
              <a:rPr lang="en-US" b="1" dirty="0" smtClean="0">
                <a:solidFill>
                  <a:schemeClr val="tx1"/>
                </a:solidFill>
              </a:rPr>
              <a:t>No proper risk assessment of the  process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Human error </a:t>
            </a:r>
            <a:r>
              <a:rPr lang="en-US" b="1" dirty="0" smtClean="0">
                <a:solidFill>
                  <a:srgbClr val="FF0000"/>
                </a:solidFill>
              </a:rPr>
              <a:t>08: </a:t>
            </a:r>
            <a:r>
              <a:rPr lang="en-US" b="1" dirty="0">
                <a:solidFill>
                  <a:schemeClr val="tx1"/>
                </a:solidFill>
              </a:rPr>
              <a:t>No </a:t>
            </a:r>
            <a:r>
              <a:rPr lang="en-US" b="1" dirty="0" err="1">
                <a:solidFill>
                  <a:schemeClr val="tx1"/>
                </a:solidFill>
              </a:rPr>
              <a:t>mitigatory</a:t>
            </a:r>
            <a:r>
              <a:rPr lang="en-US" b="1" dirty="0">
                <a:solidFill>
                  <a:schemeClr val="tx1"/>
                </a:solidFill>
              </a:rPr>
              <a:t> measures/strategies implemented to based on scenarios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49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Do they have a document on the Management of Change (</a:t>
            </a:r>
            <a:r>
              <a:rPr lang="en-US" dirty="0" err="1" smtClean="0"/>
              <a:t>MoC</a:t>
            </a:r>
            <a:r>
              <a:rPr lang="en-US" dirty="0" smtClean="0"/>
              <a:t>)?</a:t>
            </a:r>
          </a:p>
          <a:p>
            <a:pPr marL="0" indent="0">
              <a:buNone/>
            </a:pPr>
            <a:r>
              <a:rPr lang="en-US" dirty="0"/>
              <a:t>J</a:t>
            </a:r>
            <a:r>
              <a:rPr lang="en-US" dirty="0" smtClean="0"/>
              <a:t>ustification for the change</a:t>
            </a:r>
          </a:p>
          <a:p>
            <a:pPr marL="0" indent="0">
              <a:buNone/>
            </a:pPr>
            <a:r>
              <a:rPr lang="en-US" dirty="0" smtClean="0"/>
              <a:t>What is the hazard classification?</a:t>
            </a:r>
          </a:p>
          <a:p>
            <a:pPr marL="0" indent="0">
              <a:buNone/>
            </a:pPr>
            <a:r>
              <a:rPr lang="en-US" dirty="0" smtClean="0"/>
              <a:t>Waste aspects and its management aspects</a:t>
            </a:r>
          </a:p>
          <a:p>
            <a:pPr marL="0" indent="0">
              <a:buNone/>
            </a:pPr>
            <a:r>
              <a:rPr lang="en-US" dirty="0" smtClean="0"/>
              <a:t>Method of handling, storing, labeling, transportation</a:t>
            </a:r>
          </a:p>
          <a:p>
            <a:pPr marL="0" indent="0">
              <a:buNone/>
            </a:pPr>
            <a:r>
              <a:rPr lang="en-US" dirty="0" smtClean="0"/>
              <a:t>Whether there are  MSTSs (Material Safety Data Sheets) for the chemical they are dealing with?</a:t>
            </a:r>
          </a:p>
          <a:p>
            <a:pPr marL="0" indent="0">
              <a:buNone/>
            </a:pPr>
            <a:r>
              <a:rPr lang="en-US" dirty="0" smtClean="0"/>
              <a:t>What kind of PPE( Personal Protective Equipment) are there?</a:t>
            </a:r>
          </a:p>
          <a:p>
            <a:pPr marL="0" indent="0">
              <a:buNone/>
            </a:pPr>
            <a:r>
              <a:rPr lang="en-US" dirty="0" smtClean="0"/>
              <a:t>The reason for coming up with the new technological change</a:t>
            </a:r>
          </a:p>
          <a:p>
            <a:pPr marL="0" indent="0">
              <a:buNone/>
            </a:pPr>
            <a:r>
              <a:rPr lang="en-US" dirty="0" smtClean="0"/>
              <a:t>Communication strategy implanted in communication the information between the management and the subordinates/process workers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606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966379" cy="156071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Game Theory: Factors influencing for better decision making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Competitive game theory-</a:t>
            </a:r>
            <a:r>
              <a:rPr lang="en-US" dirty="0" smtClean="0">
                <a:solidFill>
                  <a:schemeClr val="tx1"/>
                </a:solidFill>
              </a:rPr>
              <a:t>Nash </a:t>
            </a:r>
            <a:r>
              <a:rPr lang="en-US" dirty="0" smtClean="0"/>
              <a:t>equilibrium. </a:t>
            </a:r>
            <a:r>
              <a:rPr lang="en-US" b="1" dirty="0" smtClean="0">
                <a:solidFill>
                  <a:schemeClr val="tx1"/>
                </a:solidFill>
              </a:rPr>
              <a:t>In a competitive situation game theory will tell you how to be smart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</a:t>
            </a:r>
            <a:r>
              <a:rPr lang="en-US" b="1" dirty="0" err="1" smtClean="0">
                <a:solidFill>
                  <a:schemeClr val="tx1"/>
                </a:solidFill>
              </a:rPr>
              <a:t>E.g</a:t>
            </a:r>
            <a:r>
              <a:rPr lang="en-US" b="1" dirty="0" smtClean="0">
                <a:solidFill>
                  <a:schemeClr val="tx1"/>
                </a:solidFill>
              </a:rPr>
              <a:t>  To cater the increasing demand  for the product process change was made</a:t>
            </a:r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Corporate game theory</a:t>
            </a:r>
            <a:r>
              <a:rPr lang="en-US" dirty="0" smtClean="0"/>
              <a:t>-Shapley value(marginal contribution, zero value contribution, dummy players). In a corporate situation, </a:t>
            </a:r>
            <a:r>
              <a:rPr lang="en-US" b="1" dirty="0" smtClean="0"/>
              <a:t>the game theory will tell you how to be fair.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     </a:t>
            </a:r>
            <a:r>
              <a:rPr lang="en-US" b="1" dirty="0" err="1" smtClean="0">
                <a:solidFill>
                  <a:schemeClr val="tx1"/>
                </a:solidFill>
              </a:rPr>
              <a:t>E.g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38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error analysis according to the Shell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Software </a:t>
            </a:r>
            <a:r>
              <a:rPr lang="en-US" sz="2400" b="1" dirty="0">
                <a:solidFill>
                  <a:srgbClr val="00B050"/>
                </a:solidFill>
              </a:rPr>
              <a:t>( Yes</a:t>
            </a:r>
            <a:r>
              <a:rPr lang="en-US" sz="2400" b="1" dirty="0" smtClean="0">
                <a:solidFill>
                  <a:srgbClr val="00B050"/>
                </a:solidFill>
              </a:rPr>
              <a:t>)- Software, SOPs, Training and Awareness</a:t>
            </a:r>
            <a:endParaRPr lang="en-US" sz="2400" b="1" dirty="0">
              <a:solidFill>
                <a:srgbClr val="00B050"/>
              </a:solidFill>
            </a:endParaRPr>
          </a:p>
          <a:p>
            <a:r>
              <a:rPr lang="en-US" sz="2400" dirty="0" smtClean="0"/>
              <a:t>Hardware </a:t>
            </a:r>
            <a:r>
              <a:rPr lang="en-US" sz="2400" b="1" dirty="0">
                <a:solidFill>
                  <a:srgbClr val="00B050"/>
                </a:solidFill>
              </a:rPr>
              <a:t>( Yes</a:t>
            </a:r>
            <a:r>
              <a:rPr lang="en-US" sz="2400" b="1" dirty="0" smtClean="0">
                <a:solidFill>
                  <a:srgbClr val="00B050"/>
                </a:solidFill>
              </a:rPr>
              <a:t>)-Design, control, operating system (</a:t>
            </a:r>
            <a:r>
              <a:rPr lang="en-US" sz="2400" b="1" dirty="0" err="1" smtClean="0">
                <a:solidFill>
                  <a:srgbClr val="00B050"/>
                </a:solidFill>
              </a:rPr>
              <a:t>e.g</a:t>
            </a:r>
            <a:r>
              <a:rPr lang="en-US" sz="2400" b="1" dirty="0" smtClean="0">
                <a:solidFill>
                  <a:srgbClr val="00B050"/>
                </a:solidFill>
              </a:rPr>
              <a:t> parameters)</a:t>
            </a:r>
            <a:endParaRPr lang="en-US" sz="2400" b="1" dirty="0">
              <a:solidFill>
                <a:srgbClr val="00B050"/>
              </a:solidFill>
            </a:endParaRPr>
          </a:p>
          <a:p>
            <a:r>
              <a:rPr lang="en-US" sz="2400" dirty="0" smtClean="0"/>
              <a:t>Environment (working) </a:t>
            </a:r>
            <a:r>
              <a:rPr lang="en-US" sz="2400" b="1" dirty="0">
                <a:solidFill>
                  <a:srgbClr val="00B050"/>
                </a:solidFill>
              </a:rPr>
              <a:t>( </a:t>
            </a:r>
            <a:r>
              <a:rPr lang="en-US" sz="2400" b="1" dirty="0" smtClean="0">
                <a:solidFill>
                  <a:srgbClr val="00B050"/>
                </a:solidFill>
              </a:rPr>
              <a:t>Yes)-Waste disposal and management, environmental regulations</a:t>
            </a:r>
            <a:endParaRPr lang="en-US" sz="2400" b="1" dirty="0">
              <a:solidFill>
                <a:srgbClr val="00B050"/>
              </a:solidFill>
            </a:endParaRPr>
          </a:p>
          <a:p>
            <a:r>
              <a:rPr lang="en-US" sz="2400" dirty="0" err="1" smtClean="0"/>
              <a:t>Liveware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( Yes)-Communication gaps</a:t>
            </a:r>
          </a:p>
        </p:txBody>
      </p:sp>
    </p:spTree>
    <p:extLst>
      <p:ext uri="{BB962C8B-B14F-4D97-AF65-F5344CB8AC3E}">
        <p14:creationId xmlns:p14="http://schemas.microsoft.com/office/powerpoint/2010/main" val="154173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How to minimize </a:t>
            </a:r>
            <a:r>
              <a:rPr lang="en-US" sz="3600" b="1" dirty="0"/>
              <a:t>H</a:t>
            </a:r>
            <a:r>
              <a:rPr lang="en-US" sz="3600" b="1" dirty="0" smtClean="0"/>
              <a:t>uman Errors?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Doing a proper PHA.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Having SOPs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Proper and systematic inspection, monitoring and evaluation to overcome the mentioned human errors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Risk assessment and implementation of scenario based strategies should be compulsory  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73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Scenario 02: Quality Assurance Associated </a:t>
            </a:r>
            <a:r>
              <a:rPr lang="en-US" sz="4000" dirty="0"/>
              <a:t>Human Error (HE) Analysis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17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1967"/>
            <a:ext cx="8770571" cy="187005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Scenario: Q	uality Assurance Associated Human </a:t>
            </a:r>
            <a:r>
              <a:rPr lang="en-US" sz="3600" b="1" dirty="0"/>
              <a:t>E</a:t>
            </a:r>
            <a:r>
              <a:rPr lang="en-US" sz="3600" b="1" dirty="0" smtClean="0"/>
              <a:t>rror (HE) Analysis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70975"/>
            <a:ext cx="8770571" cy="3651504"/>
          </a:xfrm>
        </p:spPr>
        <p:txBody>
          <a:bodyPr/>
          <a:lstStyle/>
          <a:p>
            <a:r>
              <a:rPr lang="en-US" sz="2400" b="1" dirty="0" smtClean="0"/>
              <a:t>Safety concern: </a:t>
            </a:r>
            <a:r>
              <a:rPr lang="en-US" sz="2400" b="1" dirty="0" smtClean="0">
                <a:solidFill>
                  <a:srgbClr val="FF0000"/>
                </a:solidFill>
              </a:rPr>
              <a:t>High pressure steam, </a:t>
            </a:r>
            <a:r>
              <a:rPr lang="en-US" sz="2400" b="1" dirty="0" err="1" smtClean="0">
                <a:solidFill>
                  <a:srgbClr val="FF0000"/>
                </a:solidFill>
              </a:rPr>
              <a:t>buring</a:t>
            </a:r>
            <a:r>
              <a:rPr lang="en-US" sz="2400" b="1" dirty="0" smtClean="0">
                <a:solidFill>
                  <a:srgbClr val="FF0000"/>
                </a:solidFill>
              </a:rPr>
              <a:t> and </a:t>
            </a:r>
            <a:r>
              <a:rPr lang="en-US" sz="2400" b="1" dirty="0">
                <a:solidFill>
                  <a:srgbClr val="FF0000"/>
                </a:solidFill>
              </a:rPr>
              <a:t>e</a:t>
            </a:r>
            <a:r>
              <a:rPr lang="en-US" sz="2400" b="1" dirty="0" smtClean="0">
                <a:solidFill>
                  <a:srgbClr val="FF0000"/>
                </a:solidFill>
              </a:rPr>
              <a:t>xplosion </a:t>
            </a:r>
          </a:p>
          <a:p>
            <a:pPr marL="0" indent="0">
              <a:buNone/>
            </a:pPr>
            <a:r>
              <a:rPr lang="en-US" sz="2400" dirty="0" smtClean="0"/>
              <a:t>Table 01: Comparison of  process A and  B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074091"/>
              </p:ext>
            </p:extLst>
          </p:nvPr>
        </p:nvGraphicFramePr>
        <p:xfrm>
          <a:off x="2933700" y="3421917"/>
          <a:ext cx="877057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5286"/>
                <a:gridCol w="43852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Process 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Process B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Pipeline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Extended</a:t>
                      </a:r>
                      <a:r>
                        <a:rPr lang="en-US" sz="2000" baseline="0" dirty="0" smtClean="0"/>
                        <a:t> pipeline</a:t>
                      </a:r>
                      <a:endParaRPr lang="en-US" sz="2000" dirty="0"/>
                    </a:p>
                  </a:txBody>
                  <a:tcPr/>
                </a:tc>
              </a:tr>
              <a:tr h="130507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40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214</TotalTime>
  <Words>925</Words>
  <Application>Microsoft Office PowerPoint</Application>
  <PresentationFormat>Widescreen</PresentationFormat>
  <Paragraphs>109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Schoolbook</vt:lpstr>
      <vt:lpstr>Corbel</vt:lpstr>
      <vt:lpstr>Feathered</vt:lpstr>
      <vt:lpstr>Scenario 01: Nitrobody Distillation Associated Human Error (HE) Analysis  </vt:lpstr>
      <vt:lpstr>Scenario: Nitrobody Distillation Associated Human Error (HE) Analysis</vt:lpstr>
      <vt:lpstr>Human Errors Human errors are due to poor decision making The result of the human errors in this scenario is the potential  fire &amp; explosion  </vt:lpstr>
      <vt:lpstr>PHA</vt:lpstr>
      <vt:lpstr>Game Theory: Factors influencing for better decision making</vt:lpstr>
      <vt:lpstr>Human error analysis according to the Shell model</vt:lpstr>
      <vt:lpstr>How to minimize Human Errors?</vt:lpstr>
      <vt:lpstr>Scenario 02: Quality Assurance Associated Human Error (HE) Analysis  </vt:lpstr>
      <vt:lpstr>Scenario: Q uality Assurance Associated Human Error (HE) Analysis</vt:lpstr>
      <vt:lpstr>Human Errors Human errors are due to poor decision making The result of the human errors in this scenario is the potential  fire &amp; explosion  </vt:lpstr>
      <vt:lpstr>PHA</vt:lpstr>
      <vt:lpstr>Game Theory: Factors influencing for better decision making</vt:lpstr>
      <vt:lpstr>Human error analysis according to the Shell model</vt:lpstr>
      <vt:lpstr>How to minimize Human Errors?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Hydrogenation</dc:title>
  <dc:creator>Kushani desilva</dc:creator>
  <cp:lastModifiedBy>Kushani desilva</cp:lastModifiedBy>
  <cp:revision>82</cp:revision>
  <dcterms:created xsi:type="dcterms:W3CDTF">2020-02-04T17:14:09Z</dcterms:created>
  <dcterms:modified xsi:type="dcterms:W3CDTF">2020-02-06T07:23:23Z</dcterms:modified>
</cp:coreProperties>
</file>